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C5523B"/>
    <a:srgbClr val="F60AA7"/>
    <a:srgbClr val="FF3300"/>
    <a:srgbClr val="4515F7"/>
    <a:srgbClr val="3DA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/>
  </p:normalViewPr>
  <p:slideViewPr>
    <p:cSldViewPr snapToGrid="0">
      <p:cViewPr varScale="1">
        <p:scale>
          <a:sx n="35" d="100"/>
          <a:sy n="35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979206C-A532-07D1-4693-79A400408A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85AB9D-7EB4-2DE0-6C6E-0E28A9E256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A0F09-90F3-467F-88C5-30703E50CFAE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DE3016-43CD-AD50-B7E5-21480FF7CF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01A052-F3EA-27E8-1C99-29B9277E54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AE7BD-1943-413F-9E9D-CBEC993D25B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57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3FE99-EBFD-4C5E-AE60-9319D12C7E8D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00A4-1943-4DC8-B4EA-DBA48D37EC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9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E00A4-1943-4DC8-B4EA-DBA48D37EC7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36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55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7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08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0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28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0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19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11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2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0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42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0325F0-3786-4A57-AF1A-DC5B370EF4F7}" type="datetimeFigureOut">
              <a:rPr lang="it-IT" smtClean="0"/>
              <a:t>09/09/2024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06F48A-F96B-47A6-B989-FA5F67EA12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5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2273DA06-4B06-455E-20B6-8BEFDCF88BED}"/>
              </a:ext>
            </a:extLst>
          </p:cNvPr>
          <p:cNvSpPr/>
          <p:nvPr/>
        </p:nvSpPr>
        <p:spPr>
          <a:xfrm>
            <a:off x="-2" y="6623716"/>
            <a:ext cx="12192002" cy="1712211"/>
          </a:xfrm>
          <a:prstGeom prst="rect">
            <a:avLst/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7178DC9-EC36-E628-B07D-6359DF381FDF}"/>
              </a:ext>
            </a:extLst>
          </p:cNvPr>
          <p:cNvSpPr/>
          <p:nvPr/>
        </p:nvSpPr>
        <p:spPr>
          <a:xfrm>
            <a:off x="-2" y="8335926"/>
            <a:ext cx="12192000" cy="7920074"/>
          </a:xfrm>
          <a:prstGeom prst="rect">
            <a:avLst/>
          </a:prstGeom>
          <a:solidFill>
            <a:schemeClr val="bg2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FAA8AD-1C37-7B49-E1DC-8E4D5F2CD63F}"/>
              </a:ext>
            </a:extLst>
          </p:cNvPr>
          <p:cNvSpPr txBox="1"/>
          <p:nvPr/>
        </p:nvSpPr>
        <p:spPr>
          <a:xfrm>
            <a:off x="113409" y="13365770"/>
            <a:ext cx="1196517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Prof. van der Beek </a:t>
            </a:r>
            <a:r>
              <a:rPr lang="it-IT" sz="2600" dirty="0">
                <a:latin typeface="Arial Narrow" panose="020B0606020202030204" pitchFamily="34" charset="0"/>
              </a:rPr>
              <a:t>è il presidente in carica dell</a:t>
            </a:r>
            <a:r>
              <a:rPr lang="it-IT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’EGU. </a:t>
            </a:r>
            <a:r>
              <a:rPr lang="it-IT" sz="2600" dirty="0">
                <a:latin typeface="Arial Narrow" panose="020B0606020202030204" pitchFamily="34" charset="0"/>
              </a:rPr>
              <a:t>Si è laureato ed ha ottenuto il suo Dottorato di Ricerca presso la </a:t>
            </a:r>
            <a:r>
              <a:rPr lang="it-IT" sz="2600" dirty="0" err="1">
                <a:latin typeface="Arial Narrow" panose="020B0606020202030204" pitchFamily="34" charset="0"/>
              </a:rPr>
              <a:t>Vrije</a:t>
            </a:r>
            <a:r>
              <a:rPr lang="it-IT" sz="2600" dirty="0">
                <a:latin typeface="Arial Narrow" panose="020B0606020202030204" pitchFamily="34" charset="0"/>
              </a:rPr>
              <a:t> </a:t>
            </a:r>
            <a:r>
              <a:rPr lang="it-IT" sz="2600" dirty="0" err="1">
                <a:latin typeface="Arial Narrow" panose="020B0606020202030204" pitchFamily="34" charset="0"/>
              </a:rPr>
              <a:t>Universiteit</a:t>
            </a:r>
            <a:r>
              <a:rPr lang="it-IT" sz="2600" dirty="0">
                <a:latin typeface="Arial Narrow" panose="020B0606020202030204" pitchFamily="34" charset="0"/>
              </a:rPr>
              <a:t> di Amsterdam. Nel 2006, è diventato Professore Ordinario a Grenoble (Francia). Nel 2020, si è trasferito a Potsdam dove ha instaurato il primo laboratorio di analisi isotopiche </a:t>
            </a:r>
            <a:r>
              <a:rPr lang="it-IT" sz="2600" baseline="30000" dirty="0">
                <a:latin typeface="Arial Narrow" panose="020B0606020202030204" pitchFamily="34" charset="0"/>
              </a:rPr>
              <a:t>4</a:t>
            </a:r>
            <a:r>
              <a:rPr lang="it-IT" sz="2600" dirty="0">
                <a:latin typeface="Arial Narrow" panose="020B0606020202030204" pitchFamily="34" charset="0"/>
              </a:rPr>
              <a:t>He/</a:t>
            </a:r>
            <a:r>
              <a:rPr lang="it-IT" sz="2600" baseline="30000" dirty="0">
                <a:latin typeface="Arial Narrow" panose="020B0606020202030204" pitchFamily="34" charset="0"/>
              </a:rPr>
              <a:t>3</a:t>
            </a:r>
            <a:r>
              <a:rPr lang="it-IT" sz="2600" dirty="0">
                <a:latin typeface="Arial Narrow" panose="020B0606020202030204" pitchFamily="34" charset="0"/>
              </a:rPr>
              <a:t>He in Europa per studiare gli effetti dell’erosione glaciale sulla topografia montuosa. Peter si interessa dell’interazione tra tettonica, clima ed erosione e allo sviluppo della topografia nelle catene orogeniche (Alpi, Himalaya e altrove).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14A2E18-CF6C-928F-D1BE-1CD58E6BA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3" t="10154" r="4919" b="3402"/>
          <a:stretch/>
        </p:blipFill>
        <p:spPr>
          <a:xfrm>
            <a:off x="3586345" y="8403770"/>
            <a:ext cx="8409419" cy="45647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0D13B0-6308-CC2D-1994-795F7E27AF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58" r="17339"/>
          <a:stretch/>
        </p:blipFill>
        <p:spPr>
          <a:xfrm>
            <a:off x="3756465" y="159917"/>
            <a:ext cx="2155238" cy="171221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ED4D7A-66FE-F4A6-12A6-9079C5467C29}"/>
              </a:ext>
            </a:extLst>
          </p:cNvPr>
          <p:cNvSpPr txBox="1"/>
          <p:nvPr/>
        </p:nvSpPr>
        <p:spPr>
          <a:xfrm>
            <a:off x="-5" y="1944826"/>
            <a:ext cx="1219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latin typeface="Arial Narrow" panose="020B0606020202030204" pitchFamily="34" charset="0"/>
              </a:rPr>
              <a:t>Seminario pubblico sull’interazione tra</a:t>
            </a:r>
          </a:p>
          <a:p>
            <a:pPr algn="ctr"/>
            <a:r>
              <a:rPr lang="it-IT" sz="4400" b="1" dirty="0">
                <a:latin typeface="Arial Narrow" panose="020B0606020202030204" pitchFamily="34" charset="0"/>
              </a:rPr>
              <a:t> tettonica, clima ed erosione</a:t>
            </a:r>
          </a:p>
          <a:p>
            <a:pPr algn="ctr"/>
            <a:r>
              <a:rPr lang="it-IT" sz="4400" b="1" dirty="0">
                <a:latin typeface="Arial Narrow" panose="020B0606020202030204" pitchFamily="34" charset="0"/>
              </a:rPr>
              <a:t> a cura di </a:t>
            </a:r>
            <a:r>
              <a:rPr lang="it-IT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Peter van </a:t>
            </a:r>
            <a:r>
              <a:rPr lang="it-IT" sz="4400" b="1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der</a:t>
            </a:r>
            <a:r>
              <a:rPr lang="it-IT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Beek </a:t>
            </a:r>
          </a:p>
          <a:p>
            <a:pPr algn="ctr"/>
            <a:r>
              <a:rPr lang="it-IT" sz="4400" b="1" dirty="0">
                <a:latin typeface="Arial Narrow" panose="020B0606020202030204" pitchFamily="34" charset="0"/>
              </a:rPr>
              <a:t>(Università di Potsdam) dal titolo:</a:t>
            </a:r>
          </a:p>
          <a:p>
            <a:pPr algn="ctr"/>
            <a:endParaRPr lang="it-IT" sz="1200" b="1" dirty="0">
              <a:latin typeface="Arial Narrow" panose="020B0606020202030204" pitchFamily="34" charset="0"/>
            </a:endParaRPr>
          </a:p>
          <a:p>
            <a:pPr algn="ctr"/>
            <a:r>
              <a:rPr lang="it-IT" sz="4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Late Cenozoic Climate, Tectonics, and the Topography of Mountain Belts</a:t>
            </a:r>
          </a:p>
          <a:p>
            <a:pPr algn="ctr"/>
            <a:endParaRPr lang="it-IT" sz="2400" b="1" dirty="0">
              <a:latin typeface="Arial Narrow" panose="020B0606020202030204" pitchFamily="34" charset="0"/>
            </a:endParaRPr>
          </a:p>
          <a:p>
            <a:pPr algn="ctr"/>
            <a:endParaRPr lang="it-IT" sz="200" b="1" dirty="0">
              <a:latin typeface="Arial Narrow" panose="020B0606020202030204" pitchFamily="34" charset="0"/>
            </a:endParaRPr>
          </a:p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Il</a:t>
            </a:r>
            <a:r>
              <a:rPr lang="it-IT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18 Settembre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alle ore </a:t>
            </a:r>
            <a:r>
              <a:rPr lang="it-IT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14.00, </a:t>
            </a:r>
          </a:p>
          <a:p>
            <a:pPr algn="ctr"/>
            <a:r>
              <a:rPr lang="it-IT" sz="3200" b="1" dirty="0">
                <a:latin typeface="Arial Narrow" panose="020B0606020202030204" pitchFamily="34" charset="0"/>
              </a:rPr>
              <a:t>presso l’</a:t>
            </a:r>
            <a:r>
              <a:rPr lang="it-IT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Aula G2 </a:t>
            </a:r>
            <a:r>
              <a:rPr lang="it-IT" sz="3200" b="1" dirty="0">
                <a:latin typeface="Arial Narrow" panose="020B0606020202030204" pitchFamily="34" charset="0"/>
              </a:rPr>
              <a:t>del </a:t>
            </a:r>
            <a:r>
              <a:rPr lang="it-IT" sz="3200" b="1" dirty="0" err="1">
                <a:latin typeface="Arial Narrow" panose="020B0606020202030204" pitchFamily="34" charset="0"/>
              </a:rPr>
              <a:t>BiGeA</a:t>
            </a:r>
            <a:r>
              <a:rPr lang="it-IT" sz="3200" b="1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it-IT" sz="3200" b="1" dirty="0">
                <a:latin typeface="Arial Narrow" panose="020B0606020202030204" pitchFamily="34" charset="0"/>
              </a:rPr>
              <a:t> Via Zamboni 67 - Bologna  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008F28-99D1-25FE-8418-53CE892F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060" y="247802"/>
            <a:ext cx="1596988" cy="169702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8A1C5CE-D65B-8525-C65A-61C1C5424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9709" y="11484004"/>
            <a:ext cx="2176055" cy="1788458"/>
          </a:xfrm>
          <a:prstGeom prst="rect">
            <a:avLst/>
          </a:prstGeom>
        </p:spPr>
      </p:pic>
      <p:pic>
        <p:nvPicPr>
          <p:cNvPr id="4" name="Immagine 3" descr="Immagine che contiene persona, vestiti, Viso umano, sorriso&#10;&#10;Descrizione generata automaticamente">
            <a:extLst>
              <a:ext uri="{FF2B5EF4-FFF2-40B4-BE49-F238E27FC236}">
                <a16:creationId xmlns:a16="http://schemas.microsoft.com/office/drawing/2014/main" id="{05A0CA64-A8ED-D274-8A15-FDEEBFCF5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2" y="8860545"/>
            <a:ext cx="3502302" cy="36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2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155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Narrow</vt:lpstr>
      <vt:lpstr>Tema di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Albino</dc:creator>
  <cp:lastModifiedBy>Lorenzo</cp:lastModifiedBy>
  <cp:revision>16</cp:revision>
  <dcterms:created xsi:type="dcterms:W3CDTF">2024-07-26T09:14:59Z</dcterms:created>
  <dcterms:modified xsi:type="dcterms:W3CDTF">2024-09-09T08:32:49Z</dcterms:modified>
</cp:coreProperties>
</file>